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5" r:id="rId4"/>
    <p:sldId id="267" r:id="rId5"/>
    <p:sldId id="258" r:id="rId6"/>
    <p:sldId id="291" r:id="rId7"/>
    <p:sldId id="268" r:id="rId8"/>
    <p:sldId id="269" r:id="rId9"/>
    <p:sldId id="270" r:id="rId10"/>
    <p:sldId id="271" r:id="rId11"/>
    <p:sldId id="272" r:id="rId12"/>
    <p:sldId id="273" r:id="rId13"/>
    <p:sldId id="287" r:id="rId14"/>
    <p:sldId id="279" r:id="rId15"/>
    <p:sldId id="263" r:id="rId16"/>
    <p:sldId id="266" r:id="rId17"/>
    <p:sldId id="288" r:id="rId18"/>
    <p:sldId id="260" r:id="rId19"/>
    <p:sldId id="264" r:id="rId20"/>
    <p:sldId id="29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" initials="А" lastIdx="1" clrIdx="0">
    <p:extLst>
      <p:ext uri="{19B8F6BF-5375-455C-9EA6-DF929625EA0E}">
        <p15:presenceInfo xmlns:p15="http://schemas.microsoft.com/office/powerpoint/2012/main" xmlns="" userId="Александ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6686" autoAdjust="0"/>
  </p:normalViewPr>
  <p:slideViewPr>
    <p:cSldViewPr snapToGrid="0">
      <p:cViewPr>
        <p:scale>
          <a:sx n="117" d="100"/>
          <a:sy n="117" d="100"/>
        </p:scale>
        <p:origin x="-106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7A36D-457E-4A85-87AB-5F14C33575FB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2B7EA-60E5-4669-A2D2-F9604B0D3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8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B7EA-60E5-4669-A2D2-F9604B0D3B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7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B28C-48DC-4479-AA10-149CBC9BA51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283-C882-4544-9325-674B39893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B28C-48DC-4479-AA10-149CBC9BA51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283-C882-4544-9325-674B39893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0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B28C-48DC-4479-AA10-149CBC9BA51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283-C882-4544-9325-674B39893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7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B28C-48DC-4479-AA10-149CBC9BA51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283-C882-4544-9325-674B39893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9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B28C-48DC-4479-AA10-149CBC9BA51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283-C882-4544-9325-674B39893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1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B28C-48DC-4479-AA10-149CBC9BA51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283-C882-4544-9325-674B39893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B28C-48DC-4479-AA10-149CBC9BA51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283-C882-4544-9325-674B39893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B28C-48DC-4479-AA10-149CBC9BA51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283-C882-4544-9325-674B39893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8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B28C-48DC-4479-AA10-149CBC9BA51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283-C882-4544-9325-674B39893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0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B28C-48DC-4479-AA10-149CBC9BA51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283-C882-4544-9325-674B39893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4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B28C-48DC-4479-AA10-149CBC9BA51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283-C882-4544-9325-674B39893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4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B28C-48DC-4479-AA10-149CBC9BA51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1283-C882-4544-9325-674B398934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402050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24" y="1746378"/>
            <a:ext cx="10363200" cy="1470025"/>
          </a:xfrm>
        </p:spPr>
        <p:txBody>
          <a:bodyPr>
            <a:noAutofit/>
          </a:bodyPr>
          <a:lstStyle/>
          <a:p>
            <a:r>
              <a:rPr lang="ru-RU" altLang="zh-CN" sz="4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технологии критического мышления </a:t>
            </a:r>
            <a:r>
              <a:rPr lang="ru-RU" altLang="zh-CN" sz="48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Б.Блума</a:t>
            </a:r>
            <a:r>
              <a:rPr lang="ru-RU" altLang="zh-CN" sz="4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познавательно-речевом развитии дошкольников</a:t>
            </a:r>
            <a:endParaRPr lang="ru-RU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4126671"/>
            <a:ext cx="3421324" cy="27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7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053AA-AF02-4146-BD95-C9B340EE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29C6145-8484-4A17-A4A0-FE6D4D6CE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07"/>
            <a:ext cx="12191999" cy="69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0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B88511-76F0-4326-8D61-2C2C7AC3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B96A825-F88D-41C1-AD64-5D1F61528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9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E1F920-DF8D-4DD7-ABE2-2BEB9402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7238134-159A-4FC6-84A9-17CFC8897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701"/>
            <a:ext cx="12192000" cy="70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0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3494C83-4166-4D19-8B41-F9C502C691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00" y="453392"/>
            <a:ext cx="6718299" cy="595121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B1E51A3-8A39-42EE-BD02-8E398DC09ABC}"/>
              </a:ext>
            </a:extLst>
          </p:cNvPr>
          <p:cNvSpPr/>
          <p:nvPr/>
        </p:nvSpPr>
        <p:spPr>
          <a:xfrm>
            <a:off x="7442200" y="453392"/>
            <a:ext cx="4749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это способ формулировки  задания в соответствии с поставленной задачей, при котором на грани геометрической фигуры наносятся вопросы, предполагающие рассмотрение детьми всех аспектов изучаемой темы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750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809ECC-2406-4706-91D9-DD38C5A8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0"/>
            <a:ext cx="10972800" cy="685800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Блок-схема: несколько документов 3">
            <a:extLst>
              <a:ext uri="{FF2B5EF4-FFF2-40B4-BE49-F238E27FC236}">
                <a16:creationId xmlns:a16="http://schemas.microsoft.com/office/drawing/2014/main" xmlns="" id="{77E23B77-3404-4C7B-AD9E-157E88DE1474}"/>
              </a:ext>
            </a:extLst>
          </p:cNvPr>
          <p:cNvSpPr/>
          <p:nvPr/>
        </p:nvSpPr>
        <p:spPr>
          <a:xfrm>
            <a:off x="-142081" y="1256566"/>
            <a:ext cx="3746500" cy="56642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A133FE-8D8C-4B65-847A-87D40776EE63}"/>
              </a:ext>
            </a:extLst>
          </p:cNvPr>
          <p:cNvSpPr txBox="1"/>
          <p:nvPr/>
        </p:nvSpPr>
        <p:spPr>
          <a:xfrm>
            <a:off x="313929" y="1310968"/>
            <a:ext cx="27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Инициативность и самостоятельность</a:t>
            </a:r>
          </a:p>
        </p:txBody>
      </p:sp>
      <p:sp>
        <p:nvSpPr>
          <p:cNvPr id="7" name="Блок-схема: несколько документов 6">
            <a:extLst>
              <a:ext uri="{FF2B5EF4-FFF2-40B4-BE49-F238E27FC236}">
                <a16:creationId xmlns:a16="http://schemas.microsoft.com/office/drawing/2014/main" xmlns="" id="{308E0D6C-19F3-49FD-8571-011D12179CEC}"/>
              </a:ext>
            </a:extLst>
          </p:cNvPr>
          <p:cNvSpPr/>
          <p:nvPr/>
        </p:nvSpPr>
        <p:spPr>
          <a:xfrm>
            <a:off x="2990362" y="2395252"/>
            <a:ext cx="3435350" cy="4632278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несколько документов 7">
            <a:extLst>
              <a:ext uri="{FF2B5EF4-FFF2-40B4-BE49-F238E27FC236}">
                <a16:creationId xmlns:a16="http://schemas.microsoft.com/office/drawing/2014/main" xmlns="" id="{AD8CEF4F-EF26-4594-B7CD-D1BFADD6E54F}"/>
              </a:ext>
            </a:extLst>
          </p:cNvPr>
          <p:cNvSpPr/>
          <p:nvPr/>
        </p:nvSpPr>
        <p:spPr>
          <a:xfrm>
            <a:off x="6056007" y="1310968"/>
            <a:ext cx="4061008" cy="4808479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несколько документов 8">
            <a:extLst>
              <a:ext uri="{FF2B5EF4-FFF2-40B4-BE49-F238E27FC236}">
                <a16:creationId xmlns:a16="http://schemas.microsoft.com/office/drawing/2014/main" xmlns="" id="{13E5D0C8-AD0A-44FA-AF4B-660A6F3F0AD3}"/>
              </a:ext>
            </a:extLst>
          </p:cNvPr>
          <p:cNvSpPr/>
          <p:nvPr/>
        </p:nvSpPr>
        <p:spPr>
          <a:xfrm>
            <a:off x="8782050" y="2431072"/>
            <a:ext cx="3505200" cy="44450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E4150B-007D-465D-B4A1-F9AEB452678A}"/>
              </a:ext>
            </a:extLst>
          </p:cNvPr>
          <p:cNvSpPr txBox="1"/>
          <p:nvPr/>
        </p:nvSpPr>
        <p:spPr>
          <a:xfrm>
            <a:off x="3447562" y="2283097"/>
            <a:ext cx="297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Проявление любознательности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35ED44-AE2F-47BD-9B3C-C368E032F9FA}"/>
              </a:ext>
            </a:extLst>
          </p:cNvPr>
          <p:cNvSpPr txBox="1"/>
          <p:nvPr/>
        </p:nvSpPr>
        <p:spPr>
          <a:xfrm>
            <a:off x="6573532" y="1303257"/>
            <a:ext cx="374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Способность к принятию собственных решений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B88974-31A5-42D0-AF16-EB3B2969EC9D}"/>
              </a:ext>
            </a:extLst>
          </p:cNvPr>
          <p:cNvSpPr txBox="1"/>
          <p:nvPr/>
        </p:nvSpPr>
        <p:spPr>
          <a:xfrm>
            <a:off x="8748895" y="2356235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Проявление доброжелательного и внимательного отношения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42A6E1-67CF-4963-8372-F10EA3E7028B}"/>
              </a:ext>
            </a:extLst>
          </p:cNvPr>
          <p:cNvSpPr txBox="1"/>
          <p:nvPr/>
        </p:nvSpPr>
        <p:spPr>
          <a:xfrm>
            <a:off x="-82244" y="2283097"/>
            <a:ext cx="3095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- Задаёт умные вопросы</a:t>
            </a:r>
          </a:p>
          <a:p>
            <a:r>
              <a:rPr lang="ru-RU" sz="2000" b="1" i="1" dirty="0"/>
              <a:t>- Ищет новые решения</a:t>
            </a:r>
          </a:p>
          <a:p>
            <a:r>
              <a:rPr lang="ru-RU" sz="2000" b="1" i="1" dirty="0"/>
              <a:t>- Решает проблемы</a:t>
            </a:r>
          </a:p>
          <a:p>
            <a:r>
              <a:rPr lang="ru-RU" sz="2000" b="1" i="1" dirty="0"/>
              <a:t>- Ищет ясности и точности</a:t>
            </a:r>
          </a:p>
          <a:p>
            <a:r>
              <a:rPr lang="ru-RU" sz="2000" b="1" i="1" dirty="0"/>
              <a:t>- Осторожный и активный наблюдатель</a:t>
            </a:r>
          </a:p>
          <a:p>
            <a:pPr marL="342900" indent="-342900">
              <a:buFontTx/>
              <a:buChar char="-"/>
            </a:pPr>
            <a:r>
              <a:rPr lang="ru-RU" sz="2000" b="1" i="1" dirty="0"/>
              <a:t>Ждёт выявления всех факторов, прежде чем сделать оценку</a:t>
            </a:r>
          </a:p>
          <a:p>
            <a:r>
              <a:rPr lang="ru-RU" sz="2000" b="1" i="1" dirty="0"/>
              <a:t>-Активно делится новыми знаниями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2708BE-573E-46C5-A53B-51A3E24548F9}"/>
              </a:ext>
            </a:extLst>
          </p:cNvPr>
          <p:cNvSpPr txBox="1"/>
          <p:nvPr/>
        </p:nvSpPr>
        <p:spPr>
          <a:xfrm>
            <a:off x="3028950" y="3135708"/>
            <a:ext cx="29781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- Прослеживается любопытство</a:t>
            </a: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-Хочет проверять убеждения и мнения</a:t>
            </a:r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Ищет доказательства</a:t>
            </a:r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Готов менять мнение</a:t>
            </a:r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Получает удовольствие от процесса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64A03FD-C32F-4BA2-884A-49C3262CDEF0}"/>
              </a:ext>
            </a:extLst>
          </p:cNvPr>
          <p:cNvSpPr txBox="1"/>
          <p:nvPr/>
        </p:nvSpPr>
        <p:spPr>
          <a:xfrm>
            <a:off x="6186670" y="2218135"/>
            <a:ext cx="2562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-Различает факты и мнения</a:t>
            </a:r>
          </a:p>
          <a:p>
            <a:pPr marL="285750" indent="-285750">
              <a:buFontTx/>
              <a:buChar char="-"/>
            </a:pPr>
            <a:r>
              <a:rPr lang="ru-RU" sz="2000" b="1" i="1" dirty="0"/>
              <a:t>Оценивает утверждения и аргументы</a:t>
            </a:r>
          </a:p>
          <a:p>
            <a:pPr marL="285750" indent="-285750">
              <a:buFontTx/>
              <a:buChar char="-"/>
            </a:pPr>
            <a:r>
              <a:rPr lang="ru-RU" sz="2000" b="1" i="1" dirty="0"/>
              <a:t>-Ищет доказательства, чтобы поддержать предложения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3581EF-748B-41EA-BCEE-3B87E28DAA1D}"/>
              </a:ext>
            </a:extLst>
          </p:cNvPr>
          <p:cNvSpPr txBox="1"/>
          <p:nvPr/>
        </p:nvSpPr>
        <p:spPr>
          <a:xfrm>
            <a:off x="8782050" y="3879526"/>
            <a:ext cx="2846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Принимает недостаток знаний и понимания</a:t>
            </a:r>
          </a:p>
          <a:p>
            <a:pPr marL="342900" indent="-342900">
              <a:buFontTx/>
              <a:buChar char="-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Принимает убеждения и мнения других</a:t>
            </a:r>
          </a:p>
          <a:p>
            <a:pPr marL="342900" indent="-342900">
              <a:buFontTx/>
              <a:buChar char="-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Скромность</a:t>
            </a:r>
          </a:p>
          <a:p>
            <a:pPr marL="342900" indent="-342900">
              <a:buFontTx/>
              <a:buChar char="-"/>
            </a:pP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Рефлексивность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0615" y="136630"/>
            <a:ext cx="10808190" cy="789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Диагностика </a:t>
            </a:r>
            <a:r>
              <a:rPr lang="ru-RU" sz="2800" b="1" dirty="0" err="1">
                <a:solidFill>
                  <a:schemeClr val="tx2"/>
                </a:solidFill>
              </a:rPr>
              <a:t>сформированности</a:t>
            </a:r>
            <a:r>
              <a:rPr lang="ru-RU" sz="2800" b="1" dirty="0">
                <a:solidFill>
                  <a:schemeClr val="tx2"/>
                </a:solidFill>
              </a:rPr>
              <a:t> предпосылок критического мышления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07255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" y="530352"/>
            <a:ext cx="11740896" cy="5833872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таксономии: </a:t>
            </a:r>
            <a:endParaRPr lang="ru-RU" sz="3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31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подготовки конспекта занятия требует больше времени, чем для традиционного занятия</a:t>
            </a:r>
          </a:p>
          <a:p>
            <a:pPr fontAlgn="base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проблемных вопросов к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уровням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использования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дифференцированного подхода,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 временными рамками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СОД, 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цели и задачи, опираясь на таксономию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продумывать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способов мотивации детей к деятельности в процессе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72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педагогам осуществлять образовательный процесс в чётко выработанной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профессиональную компетентность педагога по всем направлениям развития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саморазвитию  и совершенствованию педагогов и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проведение предварительной работы в несколько этапов,  поэтому эффективно используется в рамках проектной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90246" y="398585"/>
            <a:ext cx="9823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Преимущества таксономии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7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2E996C-7BD2-4B0C-B570-EC68A992E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/>
          <a:stretch/>
        </p:blipFill>
        <p:spPr>
          <a:xfrm>
            <a:off x="253187" y="222250"/>
            <a:ext cx="5284014" cy="641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7B5514-0304-42BD-A8A0-198CF71A1A7B}"/>
              </a:ext>
            </a:extLst>
          </p:cNvPr>
          <p:cNvSpPr txBox="1"/>
          <p:nvPr/>
        </p:nvSpPr>
        <p:spPr>
          <a:xfrm>
            <a:off x="5772474" y="1722803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помощь педагогам разработаны методические материалы:</a:t>
            </a:r>
          </a:p>
          <a:p>
            <a:r>
              <a:rPr lang="ru-RU" sz="2800" dirty="0"/>
              <a:t> -подробные  таблицы с вопросами к уровням, </a:t>
            </a:r>
          </a:p>
          <a:p>
            <a:r>
              <a:rPr lang="ru-RU" sz="2800" dirty="0"/>
              <a:t>-технологические карты к конспектам НОД,</a:t>
            </a:r>
          </a:p>
          <a:p>
            <a:r>
              <a:rPr lang="ru-RU" sz="2800" dirty="0"/>
              <a:t>-образцы конспектов занятий с использованием технологии критического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37042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4" y="274638"/>
            <a:ext cx="5126989" cy="350019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31" y="1874013"/>
            <a:ext cx="4498887" cy="3377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79" y="3293344"/>
            <a:ext cx="4633252" cy="33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00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22961"/>
            <a:ext cx="10972800" cy="5303204"/>
          </a:xfrm>
        </p:spPr>
        <p:txBody>
          <a:bodyPr>
            <a:normAutofit fontScale="85000" lnSpcReduction="10000"/>
          </a:bodyPr>
          <a:lstStyle/>
          <a:p>
            <a:pPr algn="just" fontAlgn="base"/>
            <a:r>
              <a:rPr lang="ru-RU" sz="33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данной технологии позволит:</a:t>
            </a:r>
          </a:p>
          <a:p>
            <a:pPr lvl="0" algn="just"/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проектировать 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 воспитанников на основе таксономии </a:t>
            </a:r>
            <a:r>
              <a:rPr lang="ru-RU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 образовательной деятельности разработанные задания по разным направлениям дошкольного </a:t>
            </a:r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  <a:endParaRPr lang="ru-RU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оздать 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формирования предпосылок критического мышления у </a:t>
            </a:r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дошкольников;</a:t>
            </a:r>
            <a:endParaRPr lang="ru-RU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овысить 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обучения на основе четко выработанных критериев оценивания мыслительных </a:t>
            </a:r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endParaRPr lang="ru-RU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619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0244" y="667386"/>
            <a:ext cx="5247355" cy="1470025"/>
          </a:xfrm>
        </p:spPr>
        <p:txBody>
          <a:bodyPr/>
          <a:lstStyle/>
          <a:p>
            <a:r>
              <a:rPr lang="ru-RU" spc="50" dirty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50" dirty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168" y="1664208"/>
            <a:ext cx="11649456" cy="488289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DAF4B5C-2ED1-4D0D-9BD5-461FB7467E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9"/>
          <a:stretch/>
        </p:blipFill>
        <p:spPr>
          <a:xfrm>
            <a:off x="341376" y="310896"/>
            <a:ext cx="5548661" cy="598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D20DFE-B39E-4F7C-B20D-75890ED4F887}"/>
              </a:ext>
            </a:extLst>
          </p:cNvPr>
          <p:cNvSpPr txBox="1"/>
          <p:nvPr/>
        </p:nvSpPr>
        <p:spPr>
          <a:xfrm>
            <a:off x="6316756" y="1223474"/>
            <a:ext cx="52473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Ученые и практики в области детской психологии отмечают снижение объёма памяти и мыслительных процессов у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237550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человек, ребенок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81581D7E-2103-4EAD-BA26-78B7D924B8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5486" r="5972"/>
          <a:stretch/>
        </p:blipFill>
        <p:spPr>
          <a:xfrm>
            <a:off x="293939" y="274638"/>
            <a:ext cx="3591678" cy="3176954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ребенок, группа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A49AA64-2DBD-439F-88DA-4958715A3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68" y="203021"/>
            <a:ext cx="4016393" cy="3724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внешний, ребено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9480B0E-EB17-4F36-87CC-6CDB4628E9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6420"/>
          <a:stretch/>
        </p:blipFill>
        <p:spPr>
          <a:xfrm>
            <a:off x="2496301" y="2906799"/>
            <a:ext cx="3210867" cy="2989924"/>
          </a:xfrm>
          <a:prstGeom prst="rect">
            <a:avLst/>
          </a:prstGeo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7E11D4F9-0ECC-4204-8AD1-E01C09F1E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61225" y="3599000"/>
            <a:ext cx="3639627" cy="31153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84" y="951294"/>
            <a:ext cx="3072384" cy="38670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4448" y="1700783"/>
            <a:ext cx="8412480" cy="5148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Бенджамин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(1913-1999</a:t>
            </a:r>
            <a:r>
              <a:rPr lang="ru-RU" b="1" dirty="0">
                <a:solidFill>
                  <a:srgbClr val="C00000"/>
                </a:solidFill>
              </a:rPr>
              <a:t>)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 и магистр университета штата Пенсильвания профессор Чикагского университе</a:t>
            </a:r>
            <a:r>
              <a:rPr lang="ru-RU" b="1" dirty="0">
                <a:solidFill>
                  <a:srgbClr val="C00000"/>
                </a:solidFill>
              </a:rPr>
              <a:t>та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«Каковы бы ни были способности детей в раннем возрасте, без активной поддержки и специальных методов обучения они вряд ли достигли бы тех высот, покорив которые, стали знаменитыми».</a:t>
            </a:r>
          </a:p>
          <a:p>
            <a:pPr algn="r">
              <a:defRPr/>
            </a:pP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Бенджамен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66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71D1DAA7-21D5-4DE4-AF94-0C82D1194A2F}"/>
              </a:ext>
            </a:extLst>
          </p:cNvPr>
          <p:cNvSpPr/>
          <p:nvPr/>
        </p:nvSpPr>
        <p:spPr>
          <a:xfrm>
            <a:off x="4864443" y="2309446"/>
            <a:ext cx="3046687" cy="422030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27C962-FC3A-4A64-BD34-63E494CCC5C6}"/>
              </a:ext>
            </a:extLst>
          </p:cNvPr>
          <p:cNvSpPr txBox="1"/>
          <p:nvPr/>
        </p:nvSpPr>
        <p:spPr>
          <a:xfrm>
            <a:off x="8906494" y="5628904"/>
            <a:ext cx="28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64D91F3-35A5-4266-AA48-C7B1E33B2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631" y="0"/>
            <a:ext cx="10621107" cy="652975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DBD6EF2-8511-4BAD-9135-804E19536EAF}"/>
              </a:ext>
            </a:extLst>
          </p:cNvPr>
          <p:cNvCxnSpPr>
            <a:cxnSpLocks/>
          </p:cNvCxnSpPr>
          <p:nvPr/>
        </p:nvCxnSpPr>
        <p:spPr>
          <a:xfrm>
            <a:off x="5146814" y="5765602"/>
            <a:ext cx="2481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EAD4403-3A27-4775-AFC4-865C64C7D5AB}"/>
              </a:ext>
            </a:extLst>
          </p:cNvPr>
          <p:cNvCxnSpPr>
            <a:cxnSpLocks/>
          </p:cNvCxnSpPr>
          <p:nvPr/>
        </p:nvCxnSpPr>
        <p:spPr>
          <a:xfrm>
            <a:off x="5580185" y="4572000"/>
            <a:ext cx="1692311" cy="24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D5A8C38-FC07-4353-AFBE-D4C634FA6EC1}"/>
              </a:ext>
            </a:extLst>
          </p:cNvPr>
          <p:cNvCxnSpPr>
            <a:cxnSpLocks/>
          </p:cNvCxnSpPr>
          <p:nvPr/>
        </p:nvCxnSpPr>
        <p:spPr>
          <a:xfrm>
            <a:off x="5709138" y="4056185"/>
            <a:ext cx="1376657" cy="13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163A258-7797-4101-98B0-45603F909B77}"/>
              </a:ext>
            </a:extLst>
          </p:cNvPr>
          <p:cNvCxnSpPr>
            <a:cxnSpLocks/>
          </p:cNvCxnSpPr>
          <p:nvPr/>
        </p:nvCxnSpPr>
        <p:spPr>
          <a:xfrm>
            <a:off x="5348694" y="5200630"/>
            <a:ext cx="2078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D51CD753-C194-442B-AE55-72692E8D018F}"/>
              </a:ext>
            </a:extLst>
          </p:cNvPr>
          <p:cNvCxnSpPr>
            <a:cxnSpLocks/>
          </p:cNvCxnSpPr>
          <p:nvPr/>
        </p:nvCxnSpPr>
        <p:spPr>
          <a:xfrm>
            <a:off x="5927993" y="3528076"/>
            <a:ext cx="859669" cy="25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81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предлагаемой технологии – развитие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критического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детей путем применения таксономии </a:t>
            </a:r>
            <a:r>
              <a:rPr lang="ru-RU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Б.Блума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совместной образовательной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1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6063" y="785446"/>
            <a:ext cx="6635260" cy="5770208"/>
          </a:xfrm>
        </p:spPr>
        <p:txBody>
          <a:bodyPr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54" r="42992"/>
          <a:stretch/>
        </p:blipFill>
        <p:spPr>
          <a:xfrm>
            <a:off x="0" y="0"/>
            <a:ext cx="541606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16062" y="785446"/>
            <a:ext cx="6682153" cy="5770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*представить </a:t>
            </a:r>
            <a:r>
              <a:rPr lang="ru-RU" sz="2800" dirty="0">
                <a:solidFill>
                  <a:schemeClr val="tx1"/>
                </a:solidFill>
              </a:rPr>
              <a:t>аргументы, защитить точку зрения, доказать, </a:t>
            </a:r>
            <a:r>
              <a:rPr lang="ru-RU" sz="2800" dirty="0" smtClean="0">
                <a:solidFill>
                  <a:schemeClr val="tx1"/>
                </a:solidFill>
              </a:rPr>
              <a:t>спрогнозировать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*создать, придумать дизайн, разработать, составить план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*проанализировать, придумать, провести эксперимент, организовать, сравнить, выявить различия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*применить, проиллюстрировать, решить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*описать, объяснить, определить признаки, формулировать по-другому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*выделить, рассказать, показать, назвать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48754" y="200670"/>
            <a:ext cx="5169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ТИПЫ ЗАДАНИЙ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2425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8C916-64D8-40F4-8C01-7CCC343E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9AE6600-8C87-4D36-A24E-8C8DB46FC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7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3BC5BE-8052-442A-81C2-311BEF99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552047C-83A3-4A83-AE07-604BF9C9D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3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A060A-7B5B-4A66-8E8F-2B138269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AFED239-6371-4607-8C79-2C2D5228B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205"/>
            <a:ext cx="12191999" cy="69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03757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1012</TotalTime>
  <Words>402</Words>
  <Application>Microsoft Office PowerPoint</Application>
  <PresentationFormat>Произвольный</PresentationFormat>
  <Paragraphs>65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La mente</vt:lpstr>
      <vt:lpstr>Использование технологии критического мышления Б.Блума в познавательно-речевом развитии дошкольников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Б.Блума в познавательно-речевом развитии дошкольников</dc:title>
  <dc:creator>Александра</dc:creator>
  <cp:lastModifiedBy>User</cp:lastModifiedBy>
  <cp:revision>62</cp:revision>
  <dcterms:created xsi:type="dcterms:W3CDTF">2019-10-31T19:16:01Z</dcterms:created>
  <dcterms:modified xsi:type="dcterms:W3CDTF">2019-12-05T07:47:43Z</dcterms:modified>
</cp:coreProperties>
</file>